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2" r:id="rId8"/>
    <p:sldId id="261" r:id="rId9"/>
  </p:sldIdLst>
  <p:sldSz cx="18288000" cy="10287000"/>
  <p:notesSz cx="6858000" cy="9144000"/>
  <p:embeddedFontLst>
    <p:embeddedFont>
      <p:font typeface="Bricolage Grotesque 36 Bold" panose="020B0605040402000204" pitchFamily="34" charset="0"/>
      <p:regular r:id="rId10"/>
    </p:embeddedFont>
    <p:embeddedFont>
      <p:font typeface="Tropikal" pitchFamily="2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B8D3CA-6C19-4262-A4D1-D288C50F342B}" v="151" dt="2024-05-28T02:01:51.9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22" autoAdjust="0"/>
  </p:normalViewPr>
  <p:slideViewPr>
    <p:cSldViewPr>
      <p:cViewPr varScale="1">
        <p:scale>
          <a:sx n="39" d="100"/>
          <a:sy n="39" d="100"/>
        </p:scale>
        <p:origin x="956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viewProps" Target="view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presProps" Target="presProps.xml" /><Relationship Id="rId17" Type="http://schemas.microsoft.com/office/2015/10/relationships/revisionInfo" Target="revisionInfo.xml" /><Relationship Id="rId2" Type="http://schemas.openxmlformats.org/officeDocument/2006/relationships/slide" Target="slides/slide1.xml" /><Relationship Id="rId16" Type="http://schemas.microsoft.com/office/2016/11/relationships/changesInfo" Target="changesInfos/changesInfo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font" Target="fonts/font2.fntdata" /><Relationship Id="rId5" Type="http://schemas.openxmlformats.org/officeDocument/2006/relationships/slide" Target="slides/slide4.xml" /><Relationship Id="rId15" Type="http://schemas.openxmlformats.org/officeDocument/2006/relationships/tableStyles" Target="tableStyles.xml" /><Relationship Id="rId10" Type="http://schemas.openxmlformats.org/officeDocument/2006/relationships/font" Target="fonts/font1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theme" Target="theme/theme1.xml" 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ssa vindel" userId="0f07d0c5c50be2fd" providerId="LiveId" clId="{72B00768-D9CB-A64E-A203-7A04EA34E051}"/>
    <pc:docChg chg="modSld">
      <pc:chgData name="julissa vindel" userId="0f07d0c5c50be2fd" providerId="LiveId" clId="{72B00768-D9CB-A64E-A203-7A04EA34E051}" dt="2024-05-28T11:18:48.052" v="4" actId="1076"/>
      <pc:docMkLst>
        <pc:docMk/>
      </pc:docMkLst>
      <pc:sldChg chg="addSp modSp">
        <pc:chgData name="julissa vindel" userId="0f07d0c5c50be2fd" providerId="LiveId" clId="{72B00768-D9CB-A64E-A203-7A04EA34E051}" dt="2024-05-28T11:18:48.052" v="4" actId="1076"/>
        <pc:sldMkLst>
          <pc:docMk/>
          <pc:sldMk cId="2974044986" sldId="263"/>
        </pc:sldMkLst>
        <pc:picChg chg="add mod">
          <ac:chgData name="julissa vindel" userId="0f07d0c5c50be2fd" providerId="LiveId" clId="{72B00768-D9CB-A64E-A203-7A04EA34E051}" dt="2024-05-28T11:18:48.052" v="4" actId="1076"/>
          <ac:picMkLst>
            <pc:docMk/>
            <pc:sldMk cId="2974044986" sldId="263"/>
            <ac:picMk id="4" creationId="{B67F4AA4-D768-F1C5-6550-31C8E77C596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4.jpe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6.jpe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10.jpeg" /><Relationship Id="rId4" Type="http://schemas.openxmlformats.org/officeDocument/2006/relationships/image" Target="../media/image9.sv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2.jpe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4.jpe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3.jpe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3" name="Freeform 3"/>
          <p:cNvSpPr/>
          <p:nvPr/>
        </p:nvSpPr>
        <p:spPr>
          <a:xfrm>
            <a:off x="10566713" y="0"/>
            <a:ext cx="7721287" cy="10287000"/>
          </a:xfrm>
          <a:custGeom>
            <a:avLst/>
            <a:gdLst/>
            <a:ahLst/>
            <a:cxnLst/>
            <a:rect l="l" t="t" r="r" b="b"/>
            <a:pathLst>
              <a:path w="7721287" h="10287000">
                <a:moveTo>
                  <a:pt x="0" y="0"/>
                </a:moveTo>
                <a:lnTo>
                  <a:pt x="7721287" y="0"/>
                </a:lnTo>
                <a:lnTo>
                  <a:pt x="772128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3000"/>
            </a:blip>
            <a:stretch>
              <a:fillRect l="-1543" t="-12772" r="-149508" b="-12772"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4" name="TextBox 4"/>
          <p:cNvSpPr txBox="1"/>
          <p:nvPr/>
        </p:nvSpPr>
        <p:spPr>
          <a:xfrm>
            <a:off x="-1474098" y="1704975"/>
            <a:ext cx="12785780" cy="3438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29"/>
              </a:lnSpc>
              <a:spcBef>
                <a:spcPct val="0"/>
              </a:spcBef>
            </a:pPr>
            <a:r>
              <a:rPr lang="en-US" sz="10441" dirty="0" err="1">
                <a:solidFill>
                  <a:srgbClr val="000000"/>
                </a:solidFill>
                <a:latin typeface="Tropikal"/>
              </a:rPr>
              <a:t>Utilidad</a:t>
            </a:r>
            <a:r>
              <a:rPr lang="en-US" sz="10441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10441" dirty="0" err="1">
                <a:solidFill>
                  <a:srgbClr val="000000"/>
                </a:solidFill>
                <a:latin typeface="Tropikal"/>
              </a:rPr>
              <a:t>neta</a:t>
            </a:r>
            <a:r>
              <a:rPr lang="en-US" sz="10441" dirty="0">
                <a:solidFill>
                  <a:srgbClr val="000000"/>
                </a:solidFill>
                <a:latin typeface="Tropikal"/>
              </a:rPr>
              <a:t> del </a:t>
            </a:r>
            <a:r>
              <a:rPr lang="en-US" sz="10441" dirty="0" err="1">
                <a:solidFill>
                  <a:srgbClr val="000000"/>
                </a:solidFill>
                <a:latin typeface="Tropikal"/>
              </a:rPr>
              <a:t>ejercicio</a:t>
            </a:r>
            <a:r>
              <a:rPr lang="en-US" sz="10441" dirty="0">
                <a:solidFill>
                  <a:srgbClr val="000000"/>
                </a:solidFill>
                <a:latin typeface="Tropikal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560101" y="8691513"/>
            <a:ext cx="11871783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Tropikal"/>
              </a:rPr>
              <a:t>Scarleth Julissa Vindel sequeira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7121239"/>
            <a:ext cx="6637834" cy="1020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Tropikal"/>
              </a:rPr>
              <a:t>Contabilidad Financiera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178B918-62FA-0307-DF82-1DF019737AC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EC4D808-E285-6D31-31AB-0E0B4BFF1549}"/>
              </a:ext>
            </a:extLst>
          </p:cNvPr>
          <p:cNvSpPr/>
          <p:nvPr/>
        </p:nvSpPr>
        <p:spPr>
          <a:xfrm>
            <a:off x="10363200" y="2857500"/>
            <a:ext cx="7018976" cy="6627974"/>
          </a:xfrm>
          <a:custGeom>
            <a:avLst/>
            <a:gdLst/>
            <a:ahLst/>
            <a:cxnLst/>
            <a:rect l="l" t="t" r="r" b="b"/>
            <a:pathLst>
              <a:path w="7018976" h="6627974">
                <a:moveTo>
                  <a:pt x="0" y="0"/>
                </a:moveTo>
                <a:lnTo>
                  <a:pt x="7018976" y="0"/>
                </a:lnTo>
                <a:lnTo>
                  <a:pt x="7018976" y="6627974"/>
                </a:lnTo>
                <a:lnTo>
                  <a:pt x="0" y="66279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f-ZA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67F4AA4-D768-F1C5-6550-31C8E77C59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769" y="215500"/>
            <a:ext cx="8551803" cy="98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44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3" name="Freeform 3"/>
          <p:cNvSpPr/>
          <p:nvPr/>
        </p:nvSpPr>
        <p:spPr>
          <a:xfrm>
            <a:off x="13208414" y="3920643"/>
            <a:ext cx="4360968" cy="5019820"/>
          </a:xfrm>
          <a:custGeom>
            <a:avLst/>
            <a:gdLst/>
            <a:ahLst/>
            <a:cxnLst/>
            <a:rect l="l" t="t" r="r" b="b"/>
            <a:pathLst>
              <a:path w="4360968" h="5019820">
                <a:moveTo>
                  <a:pt x="0" y="0"/>
                </a:moveTo>
                <a:lnTo>
                  <a:pt x="4360968" y="0"/>
                </a:lnTo>
                <a:lnTo>
                  <a:pt x="4360968" y="5019820"/>
                </a:lnTo>
                <a:lnTo>
                  <a:pt x="0" y="50198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4" name="Freeform 4"/>
          <p:cNvSpPr/>
          <p:nvPr/>
        </p:nvSpPr>
        <p:spPr>
          <a:xfrm>
            <a:off x="11701225" y="0"/>
            <a:ext cx="6586775" cy="11423496"/>
          </a:xfrm>
          <a:custGeom>
            <a:avLst/>
            <a:gdLst/>
            <a:ahLst/>
            <a:cxnLst/>
            <a:rect l="l" t="t" r="r" b="b"/>
            <a:pathLst>
              <a:path w="6586775" h="11423496">
                <a:moveTo>
                  <a:pt x="0" y="0"/>
                </a:moveTo>
                <a:lnTo>
                  <a:pt x="6586775" y="0"/>
                </a:lnTo>
                <a:lnTo>
                  <a:pt x="6586775" y="11423496"/>
                </a:lnTo>
                <a:lnTo>
                  <a:pt x="0" y="11423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-7774" r="-7774"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5" name="TextBox 5"/>
          <p:cNvSpPr txBox="1"/>
          <p:nvPr/>
        </p:nvSpPr>
        <p:spPr>
          <a:xfrm>
            <a:off x="616256" y="187620"/>
            <a:ext cx="8920073" cy="2128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2"/>
              </a:lnSpc>
            </a:pPr>
            <a:r>
              <a:rPr lang="en-US" sz="5716" dirty="0">
                <a:solidFill>
                  <a:srgbClr val="000000"/>
                </a:solidFill>
                <a:latin typeface="Tropikal"/>
              </a:rPr>
              <a:t>Que es la </a:t>
            </a:r>
            <a:r>
              <a:rPr lang="en-US" sz="5716" dirty="0" err="1">
                <a:solidFill>
                  <a:srgbClr val="000000"/>
                </a:solidFill>
                <a:latin typeface="Tropikal"/>
              </a:rPr>
              <a:t>utilidad</a:t>
            </a:r>
            <a:r>
              <a:rPr lang="en-US" sz="5716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5716" dirty="0" err="1">
                <a:solidFill>
                  <a:srgbClr val="000000"/>
                </a:solidFill>
                <a:latin typeface="Tropikal"/>
              </a:rPr>
              <a:t>neta</a:t>
            </a:r>
            <a:r>
              <a:rPr lang="en-US" sz="5716" dirty="0">
                <a:solidFill>
                  <a:srgbClr val="000000"/>
                </a:solidFill>
                <a:latin typeface="Tropikal"/>
              </a:rPr>
              <a:t> del </a:t>
            </a:r>
            <a:r>
              <a:rPr lang="en-US" sz="5716" dirty="0" err="1">
                <a:solidFill>
                  <a:srgbClr val="000000"/>
                </a:solidFill>
                <a:latin typeface="Tropikal"/>
              </a:rPr>
              <a:t>ejercicio</a:t>
            </a:r>
            <a:r>
              <a:rPr lang="en-US" sz="5716" dirty="0">
                <a:solidFill>
                  <a:srgbClr val="000000"/>
                </a:solidFill>
                <a:latin typeface="Tropikal"/>
              </a:rPr>
              <a:t> 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1658" y="2942164"/>
            <a:ext cx="12688081" cy="3824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6"/>
              </a:lnSpc>
            </a:pPr>
            <a:r>
              <a:rPr lang="en-US" sz="3540">
                <a:solidFill>
                  <a:srgbClr val="000000"/>
                </a:solidFill>
                <a:latin typeface="Tropikal"/>
              </a:rPr>
              <a:t>  La utilidad neta es el beneficio final que una empresa obtiene al restar todos sus gastos, impuestos y costos operativos de sus ingresos totales. En otras palabras, representa el resultado económico real una vez que se han tenido en cuenta todas las obligaciones y desembolsos necesarios para mantener y operar el negocio.     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4720" y="7392035"/>
            <a:ext cx="7224369" cy="186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ropikal"/>
              </a:rPr>
              <a:t>  Facilita la toma de decisiones </a:t>
            </a:r>
          </a:p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ropikal"/>
              </a:rPr>
              <a:t>Evalúa  el rendimiento financiero</a:t>
            </a:r>
          </a:p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ropikal"/>
              </a:rPr>
              <a:t>Facilita la comparación y análisis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4" name="Freeform 4"/>
          <p:cNvSpPr/>
          <p:nvPr/>
        </p:nvSpPr>
        <p:spPr>
          <a:xfrm>
            <a:off x="-420462" y="0"/>
            <a:ext cx="18708461" cy="10085234"/>
          </a:xfrm>
          <a:custGeom>
            <a:avLst/>
            <a:gdLst/>
            <a:ahLst/>
            <a:cxnLst/>
            <a:rect l="l" t="t" r="r" b="b"/>
            <a:pathLst>
              <a:path w="19757393" h="10085234">
                <a:moveTo>
                  <a:pt x="0" y="0"/>
                </a:moveTo>
                <a:lnTo>
                  <a:pt x="19757394" y="0"/>
                </a:lnTo>
                <a:lnTo>
                  <a:pt x="19757394" y="10085234"/>
                </a:lnTo>
                <a:lnTo>
                  <a:pt x="0" y="100852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 t="-4097" b="-6098"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5" name="TextBox 5"/>
          <p:cNvSpPr txBox="1"/>
          <p:nvPr/>
        </p:nvSpPr>
        <p:spPr>
          <a:xfrm>
            <a:off x="246787" y="708138"/>
            <a:ext cx="10764939" cy="1025922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7600" spc="-152">
                <a:solidFill>
                  <a:srgbClr val="000000"/>
                </a:solidFill>
                <a:latin typeface="Tropikal"/>
              </a:rPr>
              <a:t>Cuando se carga 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39238" y="4518977"/>
            <a:ext cx="9525" cy="1020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06288" y="2219836"/>
            <a:ext cx="9238338" cy="1020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Tropikal"/>
              </a:rPr>
              <a:t>Se carga  : Durante el ejercicio: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0967" y="3526031"/>
            <a:ext cx="12615592" cy="564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Tropikal"/>
              </a:rPr>
              <a:t>Del 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importe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de las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separaciones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de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utilidades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para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ser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aplicadas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a las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reservas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</a:t>
            </a:r>
          </a:p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Tropikal"/>
              </a:rPr>
              <a:t>Del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importe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de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su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saldo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,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transferido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a la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cuenta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de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utilidades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acumuladas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</a:t>
            </a:r>
          </a:p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Tropikal"/>
              </a:rPr>
              <a:t>Al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finalizar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el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ejercicio</a:t>
            </a:r>
            <a:endParaRPr lang="en-US" sz="5199" dirty="0">
              <a:solidFill>
                <a:srgbClr val="000000"/>
              </a:solidFill>
              <a:latin typeface="Tropikal"/>
            </a:endParaRPr>
          </a:p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Tropikal"/>
              </a:rPr>
              <a:t>Del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importe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de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su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saldo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para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sa</a:t>
            </a:r>
            <a:r>
              <a:rPr lang="es-US" sz="5199">
                <a:solidFill>
                  <a:srgbClr val="000000"/>
                </a:solidFill>
                <a:latin typeface="Tropikal"/>
              </a:rPr>
              <a:t>ldarla</a:t>
            </a:r>
            <a:endParaRPr lang="en-US" sz="5199" dirty="0">
              <a:solidFill>
                <a:srgbClr val="000000"/>
              </a:solidFill>
              <a:latin typeface="Tropik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3" name="Freeform 3"/>
          <p:cNvSpPr/>
          <p:nvPr/>
        </p:nvSpPr>
        <p:spPr>
          <a:xfrm>
            <a:off x="14223151" y="6835346"/>
            <a:ext cx="3406851" cy="2936086"/>
          </a:xfrm>
          <a:custGeom>
            <a:avLst/>
            <a:gdLst/>
            <a:ahLst/>
            <a:cxnLst/>
            <a:rect l="l" t="t" r="r" b="b"/>
            <a:pathLst>
              <a:path w="3406851" h="2936086">
                <a:moveTo>
                  <a:pt x="0" y="0"/>
                </a:moveTo>
                <a:lnTo>
                  <a:pt x="3406850" y="0"/>
                </a:lnTo>
                <a:lnTo>
                  <a:pt x="3406850" y="2936086"/>
                </a:lnTo>
                <a:lnTo>
                  <a:pt x="0" y="29360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4" name="Freeform 4"/>
          <p:cNvSpPr/>
          <p:nvPr/>
        </p:nvSpPr>
        <p:spPr>
          <a:xfrm>
            <a:off x="-243667" y="-536915"/>
            <a:ext cx="18531667" cy="10823915"/>
          </a:xfrm>
          <a:custGeom>
            <a:avLst/>
            <a:gdLst/>
            <a:ahLst/>
            <a:cxnLst/>
            <a:rect l="l" t="t" r="r" b="b"/>
            <a:pathLst>
              <a:path w="18531667" h="10823915">
                <a:moveTo>
                  <a:pt x="0" y="0"/>
                </a:moveTo>
                <a:lnTo>
                  <a:pt x="18531667" y="0"/>
                </a:lnTo>
                <a:lnTo>
                  <a:pt x="18531667" y="10823915"/>
                </a:lnTo>
                <a:lnTo>
                  <a:pt x="0" y="108239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</a:blip>
            <a:stretch>
              <a:fillRect t="-7034" b="-7034"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5" name="TextBox 5"/>
          <p:cNvSpPr txBox="1"/>
          <p:nvPr/>
        </p:nvSpPr>
        <p:spPr>
          <a:xfrm>
            <a:off x="1601538" y="666750"/>
            <a:ext cx="10118747" cy="13363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Tropikal"/>
              </a:rPr>
              <a:t>Cuando se abona?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46218" y="2473562"/>
            <a:ext cx="8986781" cy="8705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Tropikal"/>
              </a:rPr>
              <a:t>Se abona:  Al iniciar el ejercicio::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1539" y="3817856"/>
            <a:ext cx="11764357" cy="2215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3"/>
              </a:lnSpc>
            </a:pPr>
            <a:r>
              <a:rPr lang="en-US" sz="3038" dirty="0">
                <a:solidFill>
                  <a:srgbClr val="000000"/>
                </a:solidFill>
                <a:latin typeface="Tropikal"/>
              </a:rPr>
              <a:t>Del </a:t>
            </a:r>
            <a:r>
              <a:rPr lang="en-US" sz="3038" dirty="0" err="1">
                <a:solidFill>
                  <a:srgbClr val="000000"/>
                </a:solidFill>
                <a:latin typeface="Tropikal"/>
              </a:rPr>
              <a:t>importe</a:t>
            </a:r>
            <a:r>
              <a:rPr lang="en-US" sz="3038" dirty="0">
                <a:solidFill>
                  <a:srgbClr val="000000"/>
                </a:solidFill>
                <a:latin typeface="Tropikal"/>
              </a:rPr>
              <a:t> de </a:t>
            </a:r>
            <a:r>
              <a:rPr lang="en-US" sz="3038" dirty="0" err="1">
                <a:solidFill>
                  <a:srgbClr val="000000"/>
                </a:solidFill>
                <a:latin typeface="Tropikal"/>
              </a:rPr>
              <a:t>su</a:t>
            </a:r>
            <a:r>
              <a:rPr lang="en-US" sz="3038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3038" dirty="0" err="1">
                <a:solidFill>
                  <a:srgbClr val="000000"/>
                </a:solidFill>
                <a:latin typeface="Tropikal"/>
              </a:rPr>
              <a:t>saldo</a:t>
            </a:r>
            <a:r>
              <a:rPr lang="en-US" sz="3038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3038" dirty="0" err="1">
                <a:solidFill>
                  <a:srgbClr val="000000"/>
                </a:solidFill>
                <a:latin typeface="Tropikal"/>
              </a:rPr>
              <a:t>acreedor</a:t>
            </a:r>
            <a:r>
              <a:rPr lang="en-US" sz="3038" dirty="0">
                <a:solidFill>
                  <a:srgbClr val="000000"/>
                </a:solidFill>
                <a:latin typeface="Tropikal"/>
              </a:rPr>
              <a:t>, que </a:t>
            </a:r>
            <a:r>
              <a:rPr lang="en-US" sz="3038" dirty="0" err="1">
                <a:solidFill>
                  <a:srgbClr val="000000"/>
                </a:solidFill>
                <a:latin typeface="Tropikal"/>
              </a:rPr>
              <a:t>representa</a:t>
            </a:r>
            <a:r>
              <a:rPr lang="en-US" sz="3038" dirty="0">
                <a:solidFill>
                  <a:srgbClr val="000000"/>
                </a:solidFill>
                <a:latin typeface="Tropikal"/>
              </a:rPr>
              <a:t> la </a:t>
            </a:r>
            <a:r>
              <a:rPr lang="en-US" sz="3038" dirty="0" err="1">
                <a:solidFill>
                  <a:srgbClr val="000000"/>
                </a:solidFill>
                <a:latin typeface="Tropikal"/>
              </a:rPr>
              <a:t>utilidad</a:t>
            </a:r>
            <a:r>
              <a:rPr lang="en-US" sz="3038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3038" dirty="0" err="1">
                <a:solidFill>
                  <a:srgbClr val="000000"/>
                </a:solidFill>
                <a:latin typeface="Tropikal"/>
              </a:rPr>
              <a:t>neta</a:t>
            </a:r>
            <a:r>
              <a:rPr lang="en-US" sz="3038" dirty="0">
                <a:solidFill>
                  <a:srgbClr val="000000"/>
                </a:solidFill>
                <a:latin typeface="Tropikal"/>
              </a:rPr>
              <a:t> </a:t>
            </a:r>
          </a:p>
          <a:p>
            <a:pPr algn="ctr">
              <a:lnSpc>
                <a:spcPts val="4253"/>
              </a:lnSpc>
            </a:pPr>
            <a:r>
              <a:rPr lang="en-US" sz="3038" dirty="0">
                <a:solidFill>
                  <a:srgbClr val="000000"/>
                </a:solidFill>
                <a:latin typeface="Tropikal"/>
              </a:rPr>
              <a:t>del </a:t>
            </a:r>
            <a:r>
              <a:rPr lang="en-US" sz="3038" dirty="0" err="1">
                <a:solidFill>
                  <a:srgbClr val="000000"/>
                </a:solidFill>
                <a:latin typeface="Tropikal"/>
              </a:rPr>
              <a:t>ejercicio</a:t>
            </a:r>
            <a:r>
              <a:rPr lang="en-US" sz="3038" dirty="0">
                <a:solidFill>
                  <a:srgbClr val="000000"/>
                </a:solidFill>
                <a:latin typeface="Tropikal"/>
              </a:rPr>
              <a:t>.(En </a:t>
            </a:r>
            <a:r>
              <a:rPr lang="en-US" sz="3038" dirty="0" err="1">
                <a:solidFill>
                  <a:srgbClr val="000000"/>
                </a:solidFill>
                <a:latin typeface="Tropikal"/>
              </a:rPr>
              <a:t>este</a:t>
            </a:r>
            <a:r>
              <a:rPr lang="en-US" sz="3038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3038" dirty="0" err="1">
                <a:solidFill>
                  <a:srgbClr val="000000"/>
                </a:solidFill>
                <a:latin typeface="Tropikal"/>
              </a:rPr>
              <a:t>caso</a:t>
            </a:r>
            <a:r>
              <a:rPr lang="en-US" sz="3038" dirty="0">
                <a:solidFill>
                  <a:srgbClr val="000000"/>
                </a:solidFill>
                <a:latin typeface="Tropikal"/>
              </a:rPr>
              <a:t>, </a:t>
            </a:r>
            <a:r>
              <a:rPr lang="en-US" sz="3038" dirty="0" err="1">
                <a:solidFill>
                  <a:srgbClr val="000000"/>
                </a:solidFill>
                <a:latin typeface="Tropikal"/>
              </a:rPr>
              <a:t>esta</a:t>
            </a:r>
            <a:r>
              <a:rPr lang="en-US" sz="3038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3038" dirty="0" err="1">
                <a:solidFill>
                  <a:srgbClr val="000000"/>
                </a:solidFill>
                <a:latin typeface="Tropikal"/>
              </a:rPr>
              <a:t>utilidad</a:t>
            </a:r>
            <a:r>
              <a:rPr lang="en-US" sz="3038" dirty="0">
                <a:solidFill>
                  <a:srgbClr val="000000"/>
                </a:solidFill>
                <a:latin typeface="Tropikal"/>
              </a:rPr>
              <a:t> es la que </a:t>
            </a:r>
            <a:r>
              <a:rPr lang="en-US" sz="3038" dirty="0" err="1">
                <a:solidFill>
                  <a:srgbClr val="000000"/>
                </a:solidFill>
                <a:latin typeface="Tropikal"/>
              </a:rPr>
              <a:t>corresponde</a:t>
            </a:r>
            <a:r>
              <a:rPr lang="en-US" sz="3038" dirty="0">
                <a:solidFill>
                  <a:srgbClr val="000000"/>
                </a:solidFill>
                <a:latin typeface="Tropikal"/>
              </a:rPr>
              <a:t> a la del </a:t>
            </a:r>
            <a:r>
              <a:rPr lang="en-US" sz="3038" dirty="0" err="1">
                <a:solidFill>
                  <a:srgbClr val="000000"/>
                </a:solidFill>
                <a:latin typeface="Tropikal"/>
              </a:rPr>
              <a:t>ejercicio</a:t>
            </a:r>
            <a:r>
              <a:rPr lang="en-US" sz="3038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3038" dirty="0" err="1">
                <a:solidFill>
                  <a:srgbClr val="000000"/>
                </a:solidFill>
                <a:latin typeface="Tropikal"/>
              </a:rPr>
              <a:t>inmediato</a:t>
            </a:r>
            <a:r>
              <a:rPr lang="en-US" sz="3038" dirty="0">
                <a:solidFill>
                  <a:srgbClr val="000000"/>
                </a:solidFill>
                <a:latin typeface="Tropikal"/>
              </a:rPr>
              <a:t> anterior, la </a:t>
            </a:r>
            <a:r>
              <a:rPr lang="en-US" sz="3038" dirty="0" err="1">
                <a:solidFill>
                  <a:srgbClr val="000000"/>
                </a:solidFill>
                <a:latin typeface="Tropikal"/>
              </a:rPr>
              <a:t>cual</a:t>
            </a:r>
            <a:r>
              <a:rPr lang="en-US" sz="3038" dirty="0">
                <a:solidFill>
                  <a:srgbClr val="000000"/>
                </a:solidFill>
                <a:latin typeface="Tropikal"/>
              </a:rPr>
              <a:t> se </a:t>
            </a:r>
            <a:r>
              <a:rPr lang="en-US" sz="3038" dirty="0" err="1">
                <a:solidFill>
                  <a:srgbClr val="000000"/>
                </a:solidFill>
                <a:latin typeface="Tropikal"/>
              </a:rPr>
              <a:t>obtuvo</a:t>
            </a:r>
            <a:r>
              <a:rPr lang="en-US" sz="3038" dirty="0">
                <a:solidFill>
                  <a:srgbClr val="000000"/>
                </a:solidFill>
                <a:latin typeface="Tropikal"/>
              </a:rPr>
              <a:t> del </a:t>
            </a:r>
            <a:r>
              <a:rPr lang="en-US" sz="3038" dirty="0" err="1">
                <a:solidFill>
                  <a:srgbClr val="000000"/>
                </a:solidFill>
                <a:latin typeface="Tropikal"/>
              </a:rPr>
              <a:t>traspaso</a:t>
            </a:r>
            <a:r>
              <a:rPr lang="en-US" sz="3038" dirty="0">
                <a:solidFill>
                  <a:srgbClr val="000000"/>
                </a:solidFill>
                <a:latin typeface="Tropikal"/>
              </a:rPr>
              <a:t> de la </a:t>
            </a:r>
            <a:r>
              <a:rPr lang="en-US" sz="3038" dirty="0" err="1">
                <a:solidFill>
                  <a:srgbClr val="000000"/>
                </a:solidFill>
                <a:latin typeface="Tropikal"/>
              </a:rPr>
              <a:t>cuenta</a:t>
            </a:r>
            <a:r>
              <a:rPr lang="en-US" sz="3038" dirty="0">
                <a:solidFill>
                  <a:srgbClr val="000000"/>
                </a:solidFill>
                <a:latin typeface="Tropikal"/>
              </a:rPr>
              <a:t> de </a:t>
            </a:r>
            <a:r>
              <a:rPr lang="en-US" sz="3038" dirty="0" err="1">
                <a:solidFill>
                  <a:srgbClr val="000000"/>
                </a:solidFill>
                <a:latin typeface="Tropikal"/>
              </a:rPr>
              <a:t>pérdidas</a:t>
            </a:r>
            <a:r>
              <a:rPr lang="en-US" sz="3038" dirty="0">
                <a:solidFill>
                  <a:srgbClr val="000000"/>
                </a:solidFill>
                <a:latin typeface="Tropikal"/>
              </a:rPr>
              <a:t> y </a:t>
            </a:r>
            <a:r>
              <a:rPr lang="en-US" sz="3038" dirty="0" err="1">
                <a:solidFill>
                  <a:srgbClr val="000000"/>
                </a:solidFill>
                <a:latin typeface="Tropikal"/>
              </a:rPr>
              <a:t>ganancias</a:t>
            </a:r>
            <a:r>
              <a:rPr lang="en-US" sz="3038" dirty="0">
                <a:solidFill>
                  <a:srgbClr val="000000"/>
                </a:solidFill>
                <a:latin typeface="Tropikal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31665" y="6033445"/>
            <a:ext cx="7542461" cy="835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Tropikal"/>
              </a:rPr>
              <a:t>Al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finalizar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el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ejercicio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41413" y="7168792"/>
            <a:ext cx="9632955" cy="1520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90"/>
              </a:lnSpc>
            </a:pPr>
            <a:r>
              <a:rPr lang="en-US" sz="2922" dirty="0">
                <a:solidFill>
                  <a:srgbClr val="000000"/>
                </a:solidFill>
                <a:latin typeface="Tropikal"/>
              </a:rPr>
              <a:t>Del </a:t>
            </a:r>
            <a:r>
              <a:rPr lang="en-US" sz="2922" dirty="0" err="1">
                <a:solidFill>
                  <a:srgbClr val="000000"/>
                </a:solidFill>
                <a:latin typeface="Tropikal"/>
              </a:rPr>
              <a:t>importe</a:t>
            </a:r>
            <a:r>
              <a:rPr lang="en-US" sz="2922" dirty="0">
                <a:solidFill>
                  <a:srgbClr val="000000"/>
                </a:solidFill>
                <a:latin typeface="Tropikal"/>
              </a:rPr>
              <a:t> de la </a:t>
            </a:r>
            <a:r>
              <a:rPr lang="en-US" sz="2922" dirty="0" err="1">
                <a:solidFill>
                  <a:srgbClr val="000000"/>
                </a:solidFill>
                <a:latin typeface="Tropikal"/>
              </a:rPr>
              <a:t>utilidad</a:t>
            </a:r>
            <a:r>
              <a:rPr lang="en-US" sz="2922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2922" dirty="0" err="1">
                <a:solidFill>
                  <a:srgbClr val="000000"/>
                </a:solidFill>
                <a:latin typeface="Tropikal"/>
              </a:rPr>
              <a:t>neta</a:t>
            </a:r>
            <a:r>
              <a:rPr lang="en-US" sz="2922" dirty="0">
                <a:solidFill>
                  <a:srgbClr val="000000"/>
                </a:solidFill>
                <a:latin typeface="Tropikal"/>
              </a:rPr>
              <a:t> del </a:t>
            </a:r>
            <a:r>
              <a:rPr lang="en-US" sz="2922" dirty="0" err="1">
                <a:solidFill>
                  <a:srgbClr val="000000"/>
                </a:solidFill>
                <a:latin typeface="Tropikal"/>
              </a:rPr>
              <a:t>ejercicio</a:t>
            </a:r>
            <a:r>
              <a:rPr lang="en-US" sz="2922" dirty="0">
                <a:solidFill>
                  <a:srgbClr val="000000"/>
                </a:solidFill>
                <a:latin typeface="Tropikal"/>
              </a:rPr>
              <a:t>, con cargo a la </a:t>
            </a:r>
            <a:r>
              <a:rPr lang="en-US" sz="2922" dirty="0" err="1">
                <a:solidFill>
                  <a:srgbClr val="000000"/>
                </a:solidFill>
                <a:latin typeface="Tropikal"/>
              </a:rPr>
              <a:t>cuenta</a:t>
            </a:r>
            <a:r>
              <a:rPr lang="en-US" sz="2922" dirty="0">
                <a:solidFill>
                  <a:srgbClr val="000000"/>
                </a:solidFill>
                <a:latin typeface="Tropikal"/>
              </a:rPr>
              <a:t> de </a:t>
            </a:r>
            <a:r>
              <a:rPr lang="en-US" sz="2922" dirty="0" err="1">
                <a:solidFill>
                  <a:srgbClr val="000000"/>
                </a:solidFill>
                <a:latin typeface="Tropikal"/>
              </a:rPr>
              <a:t>pérdidas</a:t>
            </a:r>
            <a:r>
              <a:rPr lang="en-US" sz="2922" dirty="0">
                <a:solidFill>
                  <a:srgbClr val="000000"/>
                </a:solidFill>
                <a:latin typeface="Tropikal"/>
              </a:rPr>
              <a:t> y </a:t>
            </a:r>
            <a:r>
              <a:rPr lang="en-US" sz="2922" dirty="0" err="1">
                <a:solidFill>
                  <a:srgbClr val="000000"/>
                </a:solidFill>
                <a:latin typeface="Tropikal"/>
              </a:rPr>
              <a:t>ganancias.Su</a:t>
            </a:r>
            <a:r>
              <a:rPr lang="en-US" sz="2922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2922" dirty="0" err="1">
                <a:solidFill>
                  <a:srgbClr val="000000"/>
                </a:solidFill>
                <a:latin typeface="Tropikal"/>
              </a:rPr>
              <a:t>saldo</a:t>
            </a:r>
            <a:r>
              <a:rPr lang="en-US" sz="2922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2922" dirty="0" err="1">
                <a:solidFill>
                  <a:srgbClr val="000000"/>
                </a:solidFill>
                <a:latin typeface="Tropikal"/>
              </a:rPr>
              <a:t>acreedor</a:t>
            </a:r>
            <a:r>
              <a:rPr lang="en-US" sz="2922" dirty="0">
                <a:solidFill>
                  <a:srgbClr val="000000"/>
                </a:solidFill>
                <a:latin typeface="Tropikal"/>
              </a:rPr>
              <a:t> y se </a:t>
            </a:r>
            <a:r>
              <a:rPr lang="en-US" sz="2922" dirty="0" err="1">
                <a:solidFill>
                  <a:srgbClr val="000000"/>
                </a:solidFill>
                <a:latin typeface="Tropikal"/>
              </a:rPr>
              <a:t>presenta</a:t>
            </a:r>
            <a:r>
              <a:rPr lang="en-US" sz="2922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2922" dirty="0" err="1">
                <a:solidFill>
                  <a:srgbClr val="000000"/>
                </a:solidFill>
                <a:latin typeface="Tropikal"/>
              </a:rPr>
              <a:t>en</a:t>
            </a:r>
            <a:r>
              <a:rPr lang="en-US" sz="2922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2922" dirty="0" err="1">
                <a:solidFill>
                  <a:srgbClr val="000000"/>
                </a:solidFill>
                <a:latin typeface="Tropikal"/>
              </a:rPr>
              <a:t>el</a:t>
            </a:r>
            <a:r>
              <a:rPr lang="en-US" sz="2922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2922">
                <a:solidFill>
                  <a:srgbClr val="000000"/>
                </a:solidFill>
                <a:latin typeface="Tropikal"/>
              </a:rPr>
              <a:t>balance  general </a:t>
            </a:r>
            <a:r>
              <a:rPr lang="en-US" sz="2922" dirty="0" err="1">
                <a:solidFill>
                  <a:srgbClr val="000000"/>
                </a:solidFill>
                <a:latin typeface="Tropikal"/>
              </a:rPr>
              <a:t>en</a:t>
            </a:r>
            <a:r>
              <a:rPr lang="en-US" sz="2922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2922" dirty="0" err="1">
                <a:solidFill>
                  <a:srgbClr val="000000"/>
                </a:solidFill>
                <a:latin typeface="Tropikal"/>
              </a:rPr>
              <a:t>el</a:t>
            </a:r>
            <a:r>
              <a:rPr lang="en-US" sz="2922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2922" dirty="0" err="1">
                <a:solidFill>
                  <a:srgbClr val="000000"/>
                </a:solidFill>
                <a:latin typeface="Tropikal"/>
              </a:rPr>
              <a:t>grupo</a:t>
            </a:r>
            <a:r>
              <a:rPr lang="en-US" sz="2922" dirty="0">
                <a:solidFill>
                  <a:srgbClr val="000000"/>
                </a:solidFill>
                <a:latin typeface="Tropikal"/>
              </a:rPr>
              <a:t> de capital </a:t>
            </a:r>
            <a:r>
              <a:rPr lang="en-US" sz="2922" dirty="0" err="1">
                <a:solidFill>
                  <a:srgbClr val="000000"/>
                </a:solidFill>
                <a:latin typeface="Tropikal"/>
              </a:rPr>
              <a:t>contable</a:t>
            </a:r>
            <a:r>
              <a:rPr lang="en-US" sz="2922" dirty="0">
                <a:solidFill>
                  <a:srgbClr val="000000"/>
                </a:solidFill>
                <a:latin typeface="Tropikal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3" name="Freeform 3"/>
          <p:cNvSpPr/>
          <p:nvPr/>
        </p:nvSpPr>
        <p:spPr>
          <a:xfrm>
            <a:off x="12221190" y="1299398"/>
            <a:ext cx="5605168" cy="7291276"/>
          </a:xfrm>
          <a:custGeom>
            <a:avLst/>
            <a:gdLst/>
            <a:ahLst/>
            <a:cxnLst/>
            <a:rect l="l" t="t" r="r" b="b"/>
            <a:pathLst>
              <a:path w="5605168" h="7291276">
                <a:moveTo>
                  <a:pt x="0" y="0"/>
                </a:moveTo>
                <a:lnTo>
                  <a:pt x="5605168" y="0"/>
                </a:lnTo>
                <a:lnTo>
                  <a:pt x="5605168" y="7291276"/>
                </a:lnTo>
                <a:lnTo>
                  <a:pt x="0" y="72912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4" name="TextBox 4"/>
          <p:cNvSpPr txBox="1"/>
          <p:nvPr/>
        </p:nvSpPr>
        <p:spPr>
          <a:xfrm>
            <a:off x="1733123" y="742950"/>
            <a:ext cx="3052564" cy="128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39"/>
              </a:lnSpc>
            </a:pPr>
            <a:r>
              <a:rPr lang="en-US" sz="6599">
                <a:solidFill>
                  <a:srgbClr val="000000"/>
                </a:solidFill>
                <a:latin typeface="Tropikal"/>
              </a:rPr>
              <a:t>Ejemplo </a:t>
            </a:r>
          </a:p>
        </p:txBody>
      </p:sp>
      <p:sp>
        <p:nvSpPr>
          <p:cNvPr id="5" name="Freeform 5"/>
          <p:cNvSpPr/>
          <p:nvPr/>
        </p:nvSpPr>
        <p:spPr>
          <a:xfrm>
            <a:off x="-2125976" y="-823633"/>
            <a:ext cx="20413976" cy="13600812"/>
          </a:xfrm>
          <a:custGeom>
            <a:avLst/>
            <a:gdLst/>
            <a:ahLst/>
            <a:cxnLst/>
            <a:rect l="l" t="t" r="r" b="b"/>
            <a:pathLst>
              <a:path w="20413976" h="13600812">
                <a:moveTo>
                  <a:pt x="0" y="0"/>
                </a:moveTo>
                <a:lnTo>
                  <a:pt x="20413976" y="0"/>
                </a:lnTo>
                <a:lnTo>
                  <a:pt x="20413976" y="13600811"/>
                </a:lnTo>
                <a:lnTo>
                  <a:pt x="0" y="136008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</a:blip>
            <a:stretch>
              <a:fillRect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6" name="TextBox 6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461642" y="2856269"/>
            <a:ext cx="10059271" cy="4409862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50"/>
              </a:lnSpc>
            </a:pPr>
            <a:r>
              <a:rPr lang="en-US" sz="4107" dirty="0">
                <a:solidFill>
                  <a:srgbClr val="000000"/>
                </a:solidFill>
                <a:latin typeface="Tropikal"/>
              </a:rPr>
              <a:t>La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utilidad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neta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es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la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ganancia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que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queda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después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de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restar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todos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los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costos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y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gastos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de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los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ingresos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totales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. Por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ejemplo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,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si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una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empresa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tiene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ingresos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totales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de $200,000 y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sus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costos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totales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son de $150,000, la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utilidad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neta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sería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de $50,000.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7DA89694-3CA9-455F-366D-0135993F9B1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287AF143-FF8B-7FC8-3753-98CF9E783CCD}"/>
              </a:ext>
            </a:extLst>
          </p:cNvPr>
          <p:cNvSpPr/>
          <p:nvPr/>
        </p:nvSpPr>
        <p:spPr>
          <a:xfrm>
            <a:off x="10705780" y="-5443"/>
            <a:ext cx="9182420" cy="10287000"/>
          </a:xfrm>
          <a:custGeom>
            <a:avLst/>
            <a:gdLst/>
            <a:ahLst/>
            <a:cxnLst/>
            <a:rect l="l" t="t" r="r" b="b"/>
            <a:pathLst>
              <a:path w="18850068" h="12558857">
                <a:moveTo>
                  <a:pt x="0" y="0"/>
                </a:moveTo>
                <a:lnTo>
                  <a:pt x="18850068" y="0"/>
                </a:lnTo>
                <a:lnTo>
                  <a:pt x="18850068" y="12558858"/>
                </a:lnTo>
                <a:lnTo>
                  <a:pt x="0" y="125588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f-ZA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BBE37FD7-2D3F-EF41-7BBF-C80F593D56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2900"/>
            <a:ext cx="9182420" cy="9655628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948AE713-132E-30A6-0D56-3A46B47860B0}"/>
              </a:ext>
            </a:extLst>
          </p:cNvPr>
          <p:cNvSpPr txBox="1"/>
          <p:nvPr/>
        </p:nvSpPr>
        <p:spPr>
          <a:xfrm>
            <a:off x="467832" y="3428160"/>
            <a:ext cx="40657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400" dirty="0">
                <a:latin typeface="Tropikal" panose="020B0604020202020204" charset="0"/>
              </a:rPr>
              <a:t>Utilidad neta del ejercicio</a:t>
            </a:r>
            <a:endParaRPr lang="af-ZA" sz="5400" dirty="0">
              <a:latin typeface="Tropikal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227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3" name="Freeform 3"/>
          <p:cNvSpPr/>
          <p:nvPr/>
        </p:nvSpPr>
        <p:spPr>
          <a:xfrm>
            <a:off x="12301665" y="1395462"/>
            <a:ext cx="6165522" cy="7496076"/>
          </a:xfrm>
          <a:custGeom>
            <a:avLst/>
            <a:gdLst/>
            <a:ahLst/>
            <a:cxnLst/>
            <a:rect l="l" t="t" r="r" b="b"/>
            <a:pathLst>
              <a:path w="6165522" h="7496076">
                <a:moveTo>
                  <a:pt x="0" y="0"/>
                </a:moveTo>
                <a:lnTo>
                  <a:pt x="6165522" y="0"/>
                </a:lnTo>
                <a:lnTo>
                  <a:pt x="6165522" y="7496076"/>
                </a:lnTo>
                <a:lnTo>
                  <a:pt x="0" y="74960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4" name="Freeform 4"/>
          <p:cNvSpPr/>
          <p:nvPr/>
        </p:nvSpPr>
        <p:spPr>
          <a:xfrm>
            <a:off x="24809" y="0"/>
            <a:ext cx="12420600" cy="10287000"/>
          </a:xfrm>
          <a:custGeom>
            <a:avLst/>
            <a:gdLst/>
            <a:ahLst/>
            <a:cxnLst/>
            <a:rect l="l" t="t" r="r" b="b"/>
            <a:pathLst>
              <a:path w="18850068" h="12558857">
                <a:moveTo>
                  <a:pt x="0" y="0"/>
                </a:moveTo>
                <a:lnTo>
                  <a:pt x="18850068" y="0"/>
                </a:lnTo>
                <a:lnTo>
                  <a:pt x="18850068" y="12558858"/>
                </a:lnTo>
                <a:lnTo>
                  <a:pt x="0" y="125588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5" name="TextBox 5"/>
          <p:cNvSpPr txBox="1"/>
          <p:nvPr/>
        </p:nvSpPr>
        <p:spPr>
          <a:xfrm>
            <a:off x="710609" y="6057900"/>
            <a:ext cx="11734800" cy="39406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562"/>
              </a:lnSpc>
            </a:pPr>
            <a:r>
              <a:rPr lang="en-US" sz="12700" spc="-338" dirty="0">
                <a:latin typeface="Bricolage Grotesque 36 Bold"/>
              </a:rPr>
              <a:t>¡</a:t>
            </a:r>
            <a:r>
              <a:rPr lang="en-US" sz="12700" spc="-338" dirty="0" err="1">
                <a:latin typeface="Bricolage Grotesque 36 Bold"/>
              </a:rPr>
              <a:t>Muchas</a:t>
            </a:r>
            <a:r>
              <a:rPr lang="en-US" sz="12700" spc="-338" dirty="0">
                <a:latin typeface="Bricolage Grotesque 36 Bold"/>
              </a:rPr>
              <a:t> gracias!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296</Words>
  <Application>Microsoft Office PowerPoint</Application>
  <PresentationFormat>Personalizado</PresentationFormat>
  <Paragraphs>24</Paragraphs>
  <Slides>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9" baseType="lpstr"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Educación financiera</dc:title>
  <cp:lastModifiedBy>julissa vindel</cp:lastModifiedBy>
  <cp:revision>8</cp:revision>
  <dcterms:created xsi:type="dcterms:W3CDTF">2006-08-16T00:00:00Z</dcterms:created>
  <dcterms:modified xsi:type="dcterms:W3CDTF">2024-05-28T11:18:50Z</dcterms:modified>
  <dc:identifier>DAGFsOIw8Qg</dc:identifier>
</cp:coreProperties>
</file>